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slideLayouts/_rels/slideLayout34.xml.rels" ContentType="application/vnd.openxmlformats-package.relationships+xml"/>
  <Override PartName="/ppt/slideLayouts/_rels/slideLayout4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48.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35.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7.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47.xml.rels" ContentType="application/vnd.openxmlformats-package.relationships+xml"/>
  <Override PartName="/ppt/slideLayouts/_rels/slideLayout63.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xml.rels" ContentType="application/vnd.openxmlformats-package.relationships+xml"/>
  <Override PartName="/ppt/slideLayouts/_rels/slideLayout41.xml.rels" ContentType="application/vnd.openxmlformats-package.relationships+xml"/>
  <Override PartName="/ppt/slideLayouts/_rels/slideLayout50.xml.rels" ContentType="application/vnd.openxmlformats-package.relationships+xml"/>
  <Override PartName="/ppt/slideLayouts/_rels/slideLayout4.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53.xml.rels" ContentType="application/vnd.openxmlformats-package.relationships+xml"/>
  <Override PartName="/ppt/slideLayouts/_rels/slideLayout62.xml.rels" ContentType="application/vnd.openxmlformats-package.relationships+xml"/>
  <Override PartName="/ppt/slideLayouts/_rels/slideLayout46.xml.rels" ContentType="application/vnd.openxmlformats-package.relationships+xml"/>
  <Override PartName="/ppt/slideLayouts/_rels/slideLayout52.xml.rels" ContentType="application/vnd.openxmlformats-package.relationships+xml"/>
  <Override PartName="/ppt/slideLayouts/_rels/slideLayout76.xml.rels" ContentType="application/vnd.openxmlformats-package.relationships+xml"/>
  <Override PartName="/ppt/slideLayouts/_rels/slideLayout38.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6.xml.rels" ContentType="application/vnd.openxmlformats-package.relationships+xml"/>
  <Override PartName="/ppt/slideLayouts/_rels/slideLayout81.xml.rels" ContentType="application/vnd.openxmlformats-package.relationships+xml"/>
  <Override PartName="/ppt/slideLayouts/_rels/slideLayout65.xml.rels" ContentType="application/vnd.openxmlformats-package.relationships+xml"/>
  <Override PartName="/ppt/slideLayouts/_rels/slideLayout74.xml.rels" ContentType="application/vnd.openxmlformats-package.relationships+xml"/>
  <Override PartName="/ppt/slideLayouts/_rels/slideLayout58.xml.rels" ContentType="application/vnd.openxmlformats-package.relationships+xml"/>
  <Override PartName="/ppt/slideLayouts/_rels/slideLayout82.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75.xml.rels" ContentType="application/vnd.openxmlformats-package.relationships+xml"/>
  <Override PartName="/ppt/slideLayouts/_rels/slideLayout80.xml.rels" ContentType="application/vnd.openxmlformats-package.relationships+xml"/>
  <Override PartName="/ppt/slideLayouts/_rels/slideLayout64.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78.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25.xml.rels" ContentType="application/vnd.openxmlformats-package.relationships+xml"/>
  <Override PartName="/ppt/slideLayouts/_rels/slideLayout59.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66.xml.rels" ContentType="application/vnd.openxmlformats-package.relationships+xml"/>
  <Override PartName="/ppt/slideLayouts/_rels/slideLayout70.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28.xml" ContentType="application/vnd.openxmlformats-officedocument.presentationml.slideLayout+xml"/>
  <Override PartName="/ppt/slideLayouts/slideLayout70.xml" ContentType="application/vnd.openxmlformats-officedocument.presentationml.slideLayout+xml"/>
  <Override PartName="/ppt/slideLayouts/slideLayout65.xml" ContentType="application/vnd.openxmlformats-officedocument.presentationml.slideLayout+xml"/>
  <Override PartName="/ppt/slideLayouts/slideLayout29.xml" ContentType="application/vnd.openxmlformats-officedocument.presentationml.slideLayout+xml"/>
  <Override PartName="/ppt/slideLayouts/slideLayout71.xml" ContentType="application/vnd.openxmlformats-officedocument.presentationml.slideLayout+xml"/>
  <Override PartName="/ppt/slideLayouts/slideLayout66.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79.xml" ContentType="application/vnd.openxmlformats-officedocument.presentationml.slideLayout+xml"/>
  <Override PartName="/ppt/slideLayouts/slideLayout67.xml" ContentType="application/vnd.openxmlformats-officedocument.presentationml.slideLayout+xml"/>
  <Override PartName="/ppt/slideLayouts/slideLayout30.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78.xml" ContentType="application/vnd.openxmlformats-officedocument.presentationml.slideLayout+xml"/>
  <Override PartName="/ppt/slideLayouts/slideLayout77.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69.xml" ContentType="application/vnd.openxmlformats-officedocument.presentationml.slideLayout+xml"/>
  <Override PartName="/ppt/slideLayouts/slideLayout32.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3.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slide13.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Lst>
  <p:sldSz cx="100806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
</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5"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26"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8"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9"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30"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31"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33"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34"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35"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36"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37"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38"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43"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45"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47"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48"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52"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53"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54"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4"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56"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57"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58"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60"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61"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62"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64"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65"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67"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68"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69"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70"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72"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73"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74"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75"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76"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77"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82"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84"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86"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87"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6"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9"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91"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92"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93"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95"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96"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97"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99"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00"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01"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03"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104"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06"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07"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08"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109"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11"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112"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113"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114"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115"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116"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21"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23"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8"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9"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25"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26"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8"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30"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31"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132"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34"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35"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36"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38"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39"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40"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42"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143"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45"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46"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47"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148"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50"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151"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152"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153"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154"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155"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60"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62"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64"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65"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7"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69"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70"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171"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73"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74"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75"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77"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78"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79"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81"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182"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84"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85"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86"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187"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89"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190"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191"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192"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193"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194"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99"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01"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03"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204"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6"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08"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09"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210"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12"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213"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14"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16"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17"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18"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3"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4"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15"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20"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221"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23"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24"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25"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226"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28"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229"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230"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231"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232"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233"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38"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40"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42"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243"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5"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47"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48"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249"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7"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8"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9"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51"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252"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53"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55"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56"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57"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59"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260"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62"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63"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64"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265"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67"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268"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269"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270"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271"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272"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1"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2"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3"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7.pn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0" name="" descr=""/>
          <p:cNvPicPr/>
          <p:nvPr/>
        </p:nvPicPr>
        <p:blipFill>
          <a:blip r:embed="rId2"/>
          <a:stretch/>
        </p:blipFill>
        <p:spPr>
          <a:xfrm>
            <a:off x="0" y="0"/>
            <a:ext cx="10079280" cy="7559280"/>
          </a:xfrm>
          <a:prstGeom prst="rect">
            <a:avLst/>
          </a:prstGeom>
          <a:ln>
            <a:noFill/>
          </a:ln>
        </p:spPr>
      </p:pic>
      <p:sp>
        <p:nvSpPr>
          <p:cNvPr id="1" name="PlaceHolder 1"/>
          <p:cNvSpPr>
            <a:spLocks noGrp="1"/>
          </p:cNvSpPr>
          <p:nvPr>
            <p:ph type="title"/>
          </p:nvPr>
        </p:nvSpPr>
        <p:spPr>
          <a:xfrm>
            <a:off x="504000" y="301320"/>
            <a:ext cx="9072000" cy="1261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2"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9" name="" descr=""/>
          <p:cNvPicPr/>
          <p:nvPr/>
        </p:nvPicPr>
        <p:blipFill>
          <a:blip r:embed="rId2"/>
          <a:stretch/>
        </p:blipFill>
        <p:spPr>
          <a:xfrm>
            <a:off x="0" y="0"/>
            <a:ext cx="10079280" cy="7559280"/>
          </a:xfrm>
          <a:prstGeom prst="rect">
            <a:avLst/>
          </a:prstGeom>
          <a:ln>
            <a:noFill/>
          </a:ln>
        </p:spPr>
      </p:pic>
      <p:sp>
        <p:nvSpPr>
          <p:cNvPr id="40" name="PlaceHolder 1"/>
          <p:cNvSpPr>
            <a:spLocks noGrp="1"/>
          </p:cNvSpPr>
          <p:nvPr>
            <p:ph type="title"/>
          </p:nvPr>
        </p:nvSpPr>
        <p:spPr>
          <a:xfrm>
            <a:off x="504000" y="3168000"/>
            <a:ext cx="9070920" cy="1261440"/>
          </a:xfrm>
          <a:prstGeom prst="rect">
            <a:avLst/>
          </a:prstGeom>
        </p:spPr>
        <p:txBody>
          <a:bodyPr lIns="0" rIns="0" tIns="0" bIns="0" anchor="ctr">
            <a:noAutofit/>
          </a:bodyPr>
          <a:p>
            <a:r>
              <a:rPr b="0" lang="en-IN" sz="1800" spc="-1" strike="noStrike">
                <a:latin typeface="Arial"/>
              </a:rPr>
              <a:t>Click to edit the title text format</a:t>
            </a:r>
            <a:endParaRPr b="0" lang="en-IN" sz="1800" spc="-1" strike="noStrike">
              <a:latin typeface="Arial"/>
            </a:endParaRPr>
          </a:p>
        </p:txBody>
      </p:sp>
      <p:sp>
        <p:nvSpPr>
          <p:cNvPr id="41"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8" name="" descr=""/>
          <p:cNvPicPr/>
          <p:nvPr/>
        </p:nvPicPr>
        <p:blipFill>
          <a:blip r:embed="rId2"/>
          <a:stretch/>
        </p:blipFill>
        <p:spPr>
          <a:xfrm>
            <a:off x="0" y="-1440"/>
            <a:ext cx="10079280" cy="7560720"/>
          </a:xfrm>
          <a:prstGeom prst="rect">
            <a:avLst/>
          </a:prstGeom>
          <a:ln>
            <a:noFill/>
          </a:ln>
        </p:spPr>
      </p:pic>
      <p:sp>
        <p:nvSpPr>
          <p:cNvPr id="79" name="PlaceHolder 1"/>
          <p:cNvSpPr>
            <a:spLocks noGrp="1"/>
          </p:cNvSpPr>
          <p:nvPr>
            <p:ph type="title"/>
          </p:nvPr>
        </p:nvSpPr>
        <p:spPr>
          <a:xfrm>
            <a:off x="504000" y="301320"/>
            <a:ext cx="9072000" cy="1261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80"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7" name="" descr=""/>
          <p:cNvPicPr/>
          <p:nvPr/>
        </p:nvPicPr>
        <p:blipFill>
          <a:blip r:embed="rId2"/>
          <a:stretch/>
        </p:blipFill>
        <p:spPr>
          <a:xfrm>
            <a:off x="0" y="0"/>
            <a:ext cx="10079280" cy="7559280"/>
          </a:xfrm>
          <a:prstGeom prst="rect">
            <a:avLst/>
          </a:prstGeom>
          <a:ln>
            <a:noFill/>
          </a:ln>
        </p:spPr>
      </p:pic>
      <p:sp>
        <p:nvSpPr>
          <p:cNvPr id="118" name="PlaceHolder 1"/>
          <p:cNvSpPr>
            <a:spLocks noGrp="1"/>
          </p:cNvSpPr>
          <p:nvPr>
            <p:ph type="title"/>
          </p:nvPr>
        </p:nvSpPr>
        <p:spPr>
          <a:xfrm>
            <a:off x="504000" y="301320"/>
            <a:ext cx="9072000" cy="1261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119"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6" name="" descr=""/>
          <p:cNvPicPr/>
          <p:nvPr/>
        </p:nvPicPr>
        <p:blipFill>
          <a:blip r:embed="rId2"/>
          <a:stretch/>
        </p:blipFill>
        <p:spPr>
          <a:xfrm>
            <a:off x="0" y="0"/>
            <a:ext cx="10079280" cy="7559280"/>
          </a:xfrm>
          <a:prstGeom prst="rect">
            <a:avLst/>
          </a:prstGeom>
          <a:ln>
            <a:noFill/>
          </a:ln>
        </p:spPr>
      </p:pic>
      <p:sp>
        <p:nvSpPr>
          <p:cNvPr id="157" name="PlaceHolder 1"/>
          <p:cNvSpPr>
            <a:spLocks noGrp="1"/>
          </p:cNvSpPr>
          <p:nvPr>
            <p:ph type="title"/>
          </p:nvPr>
        </p:nvSpPr>
        <p:spPr>
          <a:xfrm>
            <a:off x="504000" y="3168000"/>
            <a:ext cx="9070920" cy="1261440"/>
          </a:xfrm>
          <a:prstGeom prst="rect">
            <a:avLst/>
          </a:prstGeom>
        </p:spPr>
        <p:txBody>
          <a:bodyPr lIns="0" rIns="0" tIns="0" bIns="0" anchor="ctr">
            <a:noAutofit/>
          </a:bodyPr>
          <a:p>
            <a:r>
              <a:rPr b="0" lang="en-IN" sz="1800" spc="-1" strike="noStrike">
                <a:latin typeface="Arial"/>
              </a:rPr>
              <a:t>Click to edit the title text format</a:t>
            </a:r>
            <a:endParaRPr b="0" lang="en-IN" sz="1800" spc="-1" strike="noStrike">
              <a:latin typeface="Arial"/>
            </a:endParaRPr>
          </a:p>
        </p:txBody>
      </p:sp>
      <p:sp>
        <p:nvSpPr>
          <p:cNvPr id="158"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5" name="" descr=""/>
          <p:cNvPicPr/>
          <p:nvPr/>
        </p:nvPicPr>
        <p:blipFill>
          <a:blip r:embed="rId2"/>
          <a:stretch/>
        </p:blipFill>
        <p:spPr>
          <a:xfrm>
            <a:off x="0" y="0"/>
            <a:ext cx="10079280" cy="7559280"/>
          </a:xfrm>
          <a:prstGeom prst="rect">
            <a:avLst/>
          </a:prstGeom>
          <a:ln>
            <a:noFill/>
          </a:ln>
        </p:spPr>
      </p:pic>
      <p:sp>
        <p:nvSpPr>
          <p:cNvPr id="196" name="PlaceHolder 1"/>
          <p:cNvSpPr>
            <a:spLocks noGrp="1"/>
          </p:cNvSpPr>
          <p:nvPr>
            <p:ph type="title"/>
          </p:nvPr>
        </p:nvSpPr>
        <p:spPr>
          <a:xfrm>
            <a:off x="504000" y="3168000"/>
            <a:ext cx="9070920" cy="1261440"/>
          </a:xfrm>
          <a:prstGeom prst="rect">
            <a:avLst/>
          </a:prstGeom>
        </p:spPr>
        <p:txBody>
          <a:bodyPr lIns="0" rIns="0" tIns="0" bIns="0" anchor="ctr">
            <a:noAutofit/>
          </a:bodyPr>
          <a:p>
            <a:r>
              <a:rPr b="0" lang="en-IN" sz="1800" spc="-1" strike="noStrike">
                <a:latin typeface="Arial"/>
              </a:rPr>
              <a:t>Click to edit the title text format</a:t>
            </a:r>
            <a:endParaRPr b="0" lang="en-IN" sz="1800" spc="-1" strike="noStrike">
              <a:latin typeface="Arial"/>
            </a:endParaRPr>
          </a:p>
        </p:txBody>
      </p:sp>
      <p:sp>
        <p:nvSpPr>
          <p:cNvPr id="197"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4" name="" descr=""/>
          <p:cNvPicPr/>
          <p:nvPr/>
        </p:nvPicPr>
        <p:blipFill>
          <a:blip r:embed="rId2"/>
          <a:stretch/>
        </p:blipFill>
        <p:spPr>
          <a:xfrm>
            <a:off x="0" y="0"/>
            <a:ext cx="10079280" cy="7559280"/>
          </a:xfrm>
          <a:prstGeom prst="rect">
            <a:avLst/>
          </a:prstGeom>
          <a:ln>
            <a:noFill/>
          </a:ln>
        </p:spPr>
      </p:pic>
      <p:sp>
        <p:nvSpPr>
          <p:cNvPr id="235" name="PlaceHolder 1"/>
          <p:cNvSpPr>
            <a:spLocks noGrp="1"/>
          </p:cNvSpPr>
          <p:nvPr>
            <p:ph type="title"/>
          </p:nvPr>
        </p:nvSpPr>
        <p:spPr>
          <a:xfrm>
            <a:off x="504000" y="3168000"/>
            <a:ext cx="9070920" cy="1261440"/>
          </a:xfrm>
          <a:prstGeom prst="rect">
            <a:avLst/>
          </a:prstGeom>
        </p:spPr>
        <p:txBody>
          <a:bodyPr lIns="0" rIns="0" tIns="0" bIns="0" anchor="ctr">
            <a:noAutofit/>
          </a:bodyPr>
          <a:p>
            <a:r>
              <a:rPr b="0" lang="en-IN" sz="1800" spc="-1" strike="noStrike">
                <a:latin typeface="Arial"/>
              </a:rPr>
              <a:t>Click to edit the title text format</a:t>
            </a:r>
            <a:endParaRPr b="0" lang="en-IN" sz="1800" spc="-1" strike="noStrike">
              <a:latin typeface="Arial"/>
            </a:endParaRPr>
          </a:p>
        </p:txBody>
      </p:sp>
      <p:sp>
        <p:nvSpPr>
          <p:cNvPr id="236" name="PlaceHolder 2"/>
          <p:cNvSpPr>
            <a:spLocks noGrp="1"/>
          </p:cNvSpPr>
          <p:nvPr>
            <p:ph type="body"/>
          </p:nvPr>
        </p:nvSpPr>
        <p:spPr>
          <a:xfrm>
            <a:off x="504000" y="1768680"/>
            <a:ext cx="9071640" cy="4383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800" spc="-1" strike="noStrike">
                <a:latin typeface="Arial"/>
              </a:rPr>
              <a:t>Click to edit the outline text format</a:t>
            </a:r>
            <a:endParaRPr b="0" lang="en-IN" sz="1800" spc="-1" strike="noStrike">
              <a:latin typeface="Arial"/>
            </a:endParaRPr>
          </a:p>
          <a:p>
            <a:pPr lvl="1" marL="864000" indent="-324000">
              <a:spcBef>
                <a:spcPts val="1134"/>
              </a:spcBef>
              <a:buClr>
                <a:srgbClr val="000000"/>
              </a:buClr>
              <a:buSzPct val="75000"/>
              <a:buFont typeface="Symbol" charset="2"/>
              <a:buChar char=""/>
            </a:pPr>
            <a:r>
              <a:rPr b="0" lang="en-IN" sz="1800" spc="-1" strike="noStrike">
                <a:latin typeface="Arial"/>
              </a:rPr>
              <a:t>Second Outline Level</a:t>
            </a:r>
            <a:endParaRPr b="0" lang="en-IN" sz="1800" spc="-1" strike="noStrike">
              <a:latin typeface="Arial"/>
            </a:endParaRPr>
          </a:p>
          <a:p>
            <a:pPr lvl="2" marL="1296000" indent="-288000">
              <a:spcBef>
                <a:spcPts val="850"/>
              </a:spcBef>
              <a:buClr>
                <a:srgbClr val="000000"/>
              </a:buClr>
              <a:buSzPct val="45000"/>
              <a:buFont typeface="Wingdings" charset="2"/>
              <a:buChar char=""/>
            </a:pPr>
            <a:r>
              <a:rPr b="0" lang="en-IN" sz="1800" spc="-1" strike="noStrike">
                <a:latin typeface="Arial"/>
              </a:rPr>
              <a:t>Third Outline Level</a:t>
            </a:r>
            <a:endParaRPr b="0" lang="en-IN" sz="1800" spc="-1" strike="noStrike">
              <a:latin typeface="Arial"/>
            </a:endParaRPr>
          </a:p>
          <a:p>
            <a:pPr lvl="3" marL="1728000" indent="-216000">
              <a:spcBef>
                <a:spcPts val="567"/>
              </a:spcBef>
              <a:buClr>
                <a:srgbClr val="000000"/>
              </a:buClr>
              <a:buSzPct val="75000"/>
              <a:buFont typeface="Symbol" charset="2"/>
              <a:buChar char=""/>
            </a:pPr>
            <a:r>
              <a:rPr b="0" lang="en-IN" sz="1800" spc="-1" strike="noStrike">
                <a:latin typeface="Arial"/>
              </a:rPr>
              <a:t>Fourth Outline Level</a:t>
            </a:r>
            <a:endParaRPr b="0" lang="en-IN" sz="1800" spc="-1" strike="noStrike">
              <a:latin typeface="Arial"/>
            </a:endParaRPr>
          </a:p>
          <a:p>
            <a:pPr lvl="4" marL="2160000" indent="-216000">
              <a:spcBef>
                <a:spcPts val="283"/>
              </a:spcBef>
              <a:buClr>
                <a:srgbClr val="000000"/>
              </a:buClr>
              <a:buSzPct val="45000"/>
              <a:buFont typeface="Wingdings" charset="2"/>
              <a:buChar char=""/>
            </a:pPr>
            <a:r>
              <a:rPr b="0" lang="en-IN" sz="1800" spc="-1" strike="noStrike">
                <a:latin typeface="Arial"/>
              </a:rPr>
              <a:t>Fifth Outline Level</a:t>
            </a:r>
            <a:endParaRPr b="0" lang="en-IN" sz="1800" spc="-1" strike="noStrike">
              <a:latin typeface="Arial"/>
            </a:endParaRPr>
          </a:p>
          <a:p>
            <a:pPr lvl="5" marL="2592000" indent="-216000">
              <a:spcBef>
                <a:spcPts val="283"/>
              </a:spcBef>
              <a:buClr>
                <a:srgbClr val="000000"/>
              </a:buClr>
              <a:buSzPct val="45000"/>
              <a:buFont typeface="Wingdings" charset="2"/>
              <a:buChar char=""/>
            </a:pPr>
            <a:r>
              <a:rPr b="0" lang="en-IN" sz="1800" spc="-1" strike="noStrike">
                <a:latin typeface="Arial"/>
              </a:rPr>
              <a:t>Sixth Outline Level</a:t>
            </a:r>
            <a:endParaRPr b="0" lang="en-IN" sz="1800" spc="-1" strike="noStrike">
              <a:latin typeface="Arial"/>
            </a:endParaRPr>
          </a:p>
          <a:p>
            <a:pPr lvl="6" marL="3024000" indent="-216000">
              <a:spcBef>
                <a:spcPts val="283"/>
              </a:spcBef>
              <a:buClr>
                <a:srgbClr val="000000"/>
              </a:buClr>
              <a:buSzPct val="45000"/>
              <a:buFont typeface="Wingdings" charset="2"/>
              <a:buChar char=""/>
            </a:pPr>
            <a:r>
              <a:rPr b="0" lang="en-IN" sz="1800" spc="-1" strike="noStrike">
                <a:latin typeface="Arial"/>
              </a:rPr>
              <a:t>Seventh Outline Level</a:t>
            </a:r>
            <a:endParaRPr b="0" lang="en-IN"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74.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74.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74.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6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6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6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CustomShape 1"/>
          <p:cNvSpPr/>
          <p:nvPr/>
        </p:nvSpPr>
        <p:spPr>
          <a:xfrm>
            <a:off x="504000" y="3168000"/>
            <a:ext cx="9070920" cy="1261440"/>
          </a:xfrm>
          <a:prstGeom prst="rect">
            <a:avLst/>
          </a:prstGeom>
          <a:noFill/>
          <a:ln>
            <a:noFill/>
          </a:ln>
        </p:spPr>
        <p:style>
          <a:lnRef idx="0"/>
          <a:fillRef idx="0"/>
          <a:effectRef idx="0"/>
          <a:fontRef idx="minor"/>
        </p:style>
        <p:txBody>
          <a:bodyPr lIns="0" rIns="0" tIns="0" bIns="0" anchor="ctr">
            <a:normAutofit/>
          </a:bodyPr>
          <a:p>
            <a:pPr algn="ctr">
              <a:lnSpc>
                <a:spcPct val="100000"/>
              </a:lnSpc>
            </a:pPr>
            <a:r>
              <a:rPr b="0" lang="en-IN" sz="4400" spc="-1" strike="noStrike">
                <a:solidFill>
                  <a:srgbClr val="000000"/>
                </a:solidFill>
                <a:latin typeface="Times New Roman"/>
                <a:ea typeface="DejaVu Sans"/>
              </a:rPr>
              <a:t>HISTORY: FINE ARTS </a:t>
            </a:r>
            <a:endParaRPr b="0" lang="en-IN" sz="4400" spc="-1" strike="noStrike">
              <a:latin typeface="Arial"/>
            </a:endParaRPr>
          </a:p>
        </p:txBody>
      </p:sp>
      <p:sp>
        <p:nvSpPr>
          <p:cNvPr id="274" name="CustomShape 2"/>
          <p:cNvSpPr/>
          <p:nvPr/>
        </p:nvSpPr>
        <p:spPr>
          <a:xfrm>
            <a:off x="504000" y="4752000"/>
            <a:ext cx="8869320" cy="2591280"/>
          </a:xfrm>
          <a:prstGeom prst="rect">
            <a:avLst/>
          </a:prstGeom>
          <a:noFill/>
          <a:ln>
            <a:noFill/>
          </a:ln>
        </p:spPr>
        <p:style>
          <a:lnRef idx="0"/>
          <a:fillRef idx="0"/>
          <a:effectRef idx="0"/>
          <a:fontRef idx="minor"/>
        </p:style>
        <p:txBody>
          <a:bodyPr lIns="0" rIns="0" tIns="0" bIns="0">
            <a:normAutofit/>
          </a:bodyPr>
          <a:p>
            <a:pPr marL="432000" indent="-323280" algn="ctr">
              <a:lnSpc>
                <a:spcPct val="100000"/>
              </a:lnSpc>
              <a:spcAft>
                <a:spcPts val="1414"/>
              </a:spcAft>
              <a:tabLst>
                <a:tab algn="l" pos="0"/>
              </a:tabLst>
            </a:pPr>
            <a:r>
              <a:rPr b="0" lang="en-IN" sz="3200" spc="-1" strike="noStrike">
                <a:solidFill>
                  <a:srgbClr val="000000"/>
                </a:solidFill>
                <a:latin typeface="Times New Roman"/>
                <a:ea typeface="DejaVu Sans"/>
              </a:rPr>
              <a:t>By- Himanshu Shekhar</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504000" y="3168000"/>
            <a:ext cx="9070920" cy="1261440"/>
          </a:xfrm>
          <a:prstGeom prst="rect">
            <a:avLst/>
          </a:prstGeom>
          <a:noFill/>
          <a:ln>
            <a:noFill/>
          </a:ln>
        </p:spPr>
        <p:style>
          <a:lnRef idx="0"/>
          <a:fillRef idx="0"/>
          <a:effectRef idx="0"/>
          <a:fontRef idx="minor"/>
        </p:style>
      </p:sp>
      <p:sp>
        <p:nvSpPr>
          <p:cNvPr id="293" name="CustomShape 2"/>
          <p:cNvSpPr/>
          <p:nvPr/>
        </p:nvSpPr>
        <p:spPr>
          <a:xfrm>
            <a:off x="504000" y="1768680"/>
            <a:ext cx="9071640" cy="4383720"/>
          </a:xfrm>
          <a:prstGeom prst="rect">
            <a:avLst/>
          </a:prstGeom>
          <a:noFill/>
          <a:ln>
            <a:noFill/>
          </a:ln>
        </p:spPr>
        <p:style>
          <a:lnRef idx="0"/>
          <a:fillRef idx="0"/>
          <a:effectRef idx="0"/>
          <a:fontRef idx="minor"/>
        </p:style>
      </p:sp>
      <p:sp>
        <p:nvSpPr>
          <p:cNvPr id="294" name="TextShape 3"/>
          <p:cNvSpPr txBox="1"/>
          <p:nvPr/>
        </p:nvSpPr>
        <p:spPr>
          <a:xfrm>
            <a:off x="144360" y="183600"/>
            <a:ext cx="9791640" cy="7160400"/>
          </a:xfrm>
          <a:prstGeom prst="rect">
            <a:avLst/>
          </a:prstGeom>
          <a:noFill/>
          <a:ln>
            <a:noFill/>
          </a:ln>
        </p:spPr>
        <p:txBody>
          <a:bodyPr lIns="0" rIns="0" tIns="0" bIns="0" anchor="ctr">
            <a:noAutofit/>
          </a:bodyPr>
          <a:p>
            <a:pPr marL="216000" indent="-216000">
              <a:buClr>
                <a:srgbClr val="000000"/>
              </a:buClr>
              <a:buSzPct val="45000"/>
              <a:buFont typeface="Wingdings" charset="2"/>
              <a:buChar char=""/>
            </a:pPr>
            <a:r>
              <a:rPr b="0" lang="en-IN" sz="3200" spc="-1" strike="noStrike" u="sng">
                <a:uFillTx/>
                <a:latin typeface="Arial"/>
              </a:rPr>
              <a:t>Stone Statues</a:t>
            </a:r>
            <a:endParaRPr b="0" lang="en-IN" sz="3200" spc="-1" strike="noStrike" u="sng">
              <a:uFillTx/>
              <a:latin typeface="Arial"/>
            </a:endParaRPr>
          </a:p>
          <a:p>
            <a:pPr lvl="2" marL="648000" indent="-216000">
              <a:buClr>
                <a:srgbClr val="000000"/>
              </a:buClr>
              <a:buSzPct val="45000"/>
              <a:buFont typeface="Wingdings" charset="2"/>
              <a:buChar char=""/>
            </a:pPr>
            <a:r>
              <a:rPr b="0" lang="en-IN" sz="3200" spc="-1" strike="noStrike">
                <a:latin typeface="Arial"/>
              </a:rPr>
              <a:t>In stone are two male figures—one is a torso in red sandstone</a:t>
            </a:r>
            <a:endParaRPr b="0" lang="en-IN" sz="3200" spc="-1" strike="noStrike" u="sng">
              <a:uFillTx/>
              <a:latin typeface="Arial"/>
            </a:endParaRPr>
          </a:p>
          <a:p>
            <a:pPr lvl="2" marL="648000" indent="-216000">
              <a:buClr>
                <a:srgbClr val="000000"/>
              </a:buClr>
              <a:buSzPct val="45000"/>
              <a:buFont typeface="Wingdings" charset="2"/>
              <a:buChar char=""/>
            </a:pPr>
            <a:r>
              <a:rPr b="0" lang="en-IN" sz="3200" spc="-1" strike="noStrike">
                <a:latin typeface="Arial"/>
              </a:rPr>
              <a:t>a bust of a bearded man in soapstone</a:t>
            </a:r>
            <a:endParaRPr b="0" lang="en-IN" sz="3200" spc="-1" strike="noStrike" u="sng">
              <a:uFillTx/>
              <a:latin typeface="Arial"/>
            </a:endParaRPr>
          </a:p>
          <a:p>
            <a:pPr marL="216000" indent="-216000">
              <a:buClr>
                <a:srgbClr val="000000"/>
              </a:buClr>
              <a:buSzPct val="45000"/>
              <a:buFont typeface="Wingdings" charset="2"/>
              <a:buChar char=""/>
            </a:pPr>
            <a:r>
              <a:rPr b="0" lang="en-IN" sz="3200" spc="-1" strike="noStrike" u="sng">
                <a:uFillTx/>
                <a:latin typeface="Arial"/>
              </a:rPr>
              <a:t>Bronze casting: </a:t>
            </a:r>
            <a:r>
              <a:rPr b="0" lang="en-IN" sz="3200" spc="-1" strike="noStrike">
                <a:latin typeface="Arial"/>
              </a:rPr>
              <a:t>techniques of the same nature are practised even now in many parts of the country, having a continuous tradition.</a:t>
            </a:r>
            <a:endParaRPr b="0" lang="en-IN" sz="3200" spc="-1" strike="noStrike" u="sng">
              <a:uFillTx/>
              <a:latin typeface="Arial"/>
            </a:endParaRPr>
          </a:p>
          <a:p>
            <a:pPr marL="216000" indent="-216000">
              <a:buClr>
                <a:srgbClr val="000000"/>
              </a:buClr>
              <a:buSzPct val="45000"/>
              <a:buFont typeface="Wingdings" charset="2"/>
              <a:buChar char=""/>
            </a:pPr>
            <a:r>
              <a:rPr b="0" lang="en-IN" sz="3200" spc="-1" strike="noStrike">
                <a:latin typeface="Arial"/>
              </a:rPr>
              <a:t> </a:t>
            </a:r>
            <a:r>
              <a:rPr b="0" lang="en-IN" sz="2200" spc="-1" strike="noStrike">
                <a:latin typeface="Arial"/>
              </a:rPr>
              <a:t>bronze statues were made using the</a:t>
            </a:r>
            <a:r>
              <a:rPr b="0" lang="en-IN" sz="2200" spc="-1" strike="noStrike" u="sng">
                <a:uFillTx/>
                <a:latin typeface="Arial"/>
              </a:rPr>
              <a:t> ‘lost wax’ technique</a:t>
            </a:r>
            <a:r>
              <a:rPr b="0" lang="en-IN" sz="2200" spc="-1" strike="noStrike">
                <a:latin typeface="Arial"/>
              </a:rPr>
              <a:t> in which the wax figures were first covered with a coating of clay and allowed to dry. Then the wax was heated and the molten wax was drained out through a tiny hole made in the clay cover. The hollow mould thus created was filled with molten metal which took the original shape of the object. Once the metal cooled, the clay cover was completely removed.</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Famous bronze statue: ‘Dancing Girl’.</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Human figures of copper and bronze were found at Harappa &amp; Mohenjodaro</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Dog and bird figures of copper from Lothal; bronze figure of bull from Kalibangan; etc... </a:t>
            </a:r>
            <a:endParaRPr b="0" lang="en-IN" sz="2200" spc="-1" strike="noStrike" u="sng">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CustomShape 1"/>
          <p:cNvSpPr/>
          <p:nvPr/>
        </p:nvSpPr>
        <p:spPr>
          <a:xfrm>
            <a:off x="504000" y="3168000"/>
            <a:ext cx="9070920" cy="1261440"/>
          </a:xfrm>
          <a:prstGeom prst="rect">
            <a:avLst/>
          </a:prstGeom>
          <a:noFill/>
          <a:ln>
            <a:noFill/>
          </a:ln>
        </p:spPr>
        <p:style>
          <a:lnRef idx="0"/>
          <a:fillRef idx="0"/>
          <a:effectRef idx="0"/>
          <a:fontRef idx="minor"/>
        </p:style>
      </p:sp>
      <p:sp>
        <p:nvSpPr>
          <p:cNvPr id="296" name="CustomShape 2"/>
          <p:cNvSpPr/>
          <p:nvPr/>
        </p:nvSpPr>
        <p:spPr>
          <a:xfrm>
            <a:off x="504000" y="1768680"/>
            <a:ext cx="9071640" cy="4383720"/>
          </a:xfrm>
          <a:prstGeom prst="rect">
            <a:avLst/>
          </a:prstGeom>
          <a:noFill/>
          <a:ln>
            <a:noFill/>
          </a:ln>
        </p:spPr>
        <p:style>
          <a:lnRef idx="0"/>
          <a:fillRef idx="0"/>
          <a:effectRef idx="0"/>
          <a:fontRef idx="minor"/>
        </p:style>
      </p:sp>
      <p:sp>
        <p:nvSpPr>
          <p:cNvPr id="297" name="TextShape 3"/>
          <p:cNvSpPr txBox="1"/>
          <p:nvPr/>
        </p:nvSpPr>
        <p:spPr>
          <a:xfrm>
            <a:off x="504000" y="504000"/>
            <a:ext cx="9360000" cy="6696000"/>
          </a:xfrm>
          <a:prstGeom prst="rect">
            <a:avLst/>
          </a:prstGeom>
          <a:noFill/>
          <a:ln>
            <a:noFill/>
          </a:ln>
        </p:spPr>
        <p:txBody>
          <a:bodyPr lIns="0" rIns="0" tIns="0" bIns="0">
            <a:normAutofit fontScale="49000"/>
          </a:bodyPr>
          <a:p>
            <a:pPr marL="432000" indent="-324000">
              <a:spcBef>
                <a:spcPts val="1417"/>
              </a:spcBef>
              <a:buClr>
                <a:srgbClr val="000000"/>
              </a:buClr>
              <a:buSzPct val="45000"/>
              <a:buFont typeface="Wingdings" charset="2"/>
              <a:buChar char=""/>
            </a:pPr>
            <a:r>
              <a:rPr b="0" lang="en-IN" sz="3200" spc="-1" strike="noStrike">
                <a:latin typeface="Arial"/>
              </a:rPr>
              <a:t>Metal-cast sculptures were found at Daimabad(Maharashtra). These are chalcolithic sites.</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u="sng">
                <a:uFillTx/>
                <a:latin typeface="Arial"/>
              </a:rPr>
              <a:t>Terracotta</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Figure of ‘Mother Goddess’</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Figurines of bearded males  with coiled hair, their posture rigidly upright, legs slightly apart, and the arms parallel to the sides of the body.  </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terracotta mask of a horned deity</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 </a:t>
            </a:r>
            <a:r>
              <a:rPr b="0" lang="en-IN" sz="2800" spc="-1" strike="noStrike">
                <a:latin typeface="Arial"/>
              </a:rPr>
              <a:t>Toy carts with wheels, whistles, rattles, birds and animals, gamesmen and discs </a:t>
            </a:r>
            <a:endParaRPr b="0" lang="en-IN" sz="2800" spc="-1" strike="noStrike">
              <a:latin typeface="Arial"/>
            </a:endParaRPr>
          </a:p>
          <a:p>
            <a:pPr marL="432000" indent="-324000">
              <a:spcBef>
                <a:spcPts val="1417"/>
              </a:spcBef>
              <a:buClr>
                <a:srgbClr val="000000"/>
              </a:buClr>
              <a:buSzPct val="45000"/>
              <a:buFont typeface="Wingdings" charset="2"/>
              <a:buChar char=""/>
            </a:pPr>
            <a:r>
              <a:rPr b="0" lang="en-IN" sz="3200" spc="-1" strike="noStrike" u="sng">
                <a:uFillTx/>
                <a:latin typeface="Arial"/>
              </a:rPr>
              <a:t>Seals</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Thousands of seals were found mostly made of steatite, agate, chert, copper, faience and terracotta.</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Figures of unicorn bull, rhinoceros, tiger, elephant, bison, goat and buffalo, etc.</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Standard Harappan seals was square plaque of 2x2 sq. Inches. Made of Steatite.</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Pashupati Seals as described by some scholars are as : depicted with a figure in the centre and animals around. Some says it is female deity.</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Seals dated from between 2500 BCE to 1900 BCE.</a:t>
            </a:r>
            <a:endParaRPr b="0" lang="en-IN" sz="2800" spc="-1" strike="noStrike">
              <a:latin typeface="Arial"/>
            </a:endParaRPr>
          </a:p>
          <a:p>
            <a:pPr lvl="1" marL="864000" indent="-324000">
              <a:spcBef>
                <a:spcPts val="1134"/>
              </a:spcBef>
              <a:buClr>
                <a:srgbClr val="000000"/>
              </a:buClr>
              <a:buSzPct val="75000"/>
              <a:buFont typeface="Symbol" charset="2"/>
              <a:buChar char=""/>
            </a:pPr>
            <a:endParaRPr b="0" lang="en-IN" sz="28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504000" y="3168000"/>
            <a:ext cx="9070920" cy="1261440"/>
          </a:xfrm>
          <a:prstGeom prst="rect">
            <a:avLst/>
          </a:prstGeom>
          <a:noFill/>
          <a:ln>
            <a:noFill/>
          </a:ln>
        </p:spPr>
        <p:style>
          <a:lnRef idx="0"/>
          <a:fillRef idx="0"/>
          <a:effectRef idx="0"/>
          <a:fontRef idx="minor"/>
        </p:style>
      </p:sp>
      <p:sp>
        <p:nvSpPr>
          <p:cNvPr id="299" name="CustomShape 2"/>
          <p:cNvSpPr/>
          <p:nvPr/>
        </p:nvSpPr>
        <p:spPr>
          <a:xfrm>
            <a:off x="504000" y="1768680"/>
            <a:ext cx="9071640" cy="4383720"/>
          </a:xfrm>
          <a:prstGeom prst="rect">
            <a:avLst/>
          </a:prstGeom>
          <a:noFill/>
          <a:ln>
            <a:noFill/>
          </a:ln>
        </p:spPr>
        <p:style>
          <a:lnRef idx="0"/>
          <a:fillRef idx="0"/>
          <a:effectRef idx="0"/>
          <a:fontRef idx="minor"/>
        </p:style>
      </p:sp>
      <p:sp>
        <p:nvSpPr>
          <p:cNvPr id="300" name="TextShape 3"/>
          <p:cNvSpPr txBox="1"/>
          <p:nvPr/>
        </p:nvSpPr>
        <p:spPr>
          <a:xfrm>
            <a:off x="360000" y="216000"/>
            <a:ext cx="9071640" cy="6768000"/>
          </a:xfrm>
          <a:prstGeom prst="rect">
            <a:avLst/>
          </a:prstGeom>
          <a:noFill/>
          <a:ln>
            <a:noFill/>
          </a:ln>
        </p:spPr>
        <p:txBody>
          <a:bodyPr lIns="0" rIns="0" tIns="0" bIns="0" anchor="ctr">
            <a:noAutofit/>
          </a:bodyPr>
          <a:p>
            <a:pPr marL="216000" indent="-216000">
              <a:buClr>
                <a:srgbClr val="000000"/>
              </a:buClr>
              <a:buSzPct val="45000"/>
              <a:buFont typeface="Wingdings" charset="2"/>
              <a:buChar char=""/>
            </a:pPr>
            <a:r>
              <a:rPr b="0" lang="en-IN" sz="2800" spc="-1" strike="noStrike" u="sng">
                <a:uFillTx/>
                <a:latin typeface="Arial"/>
              </a:rPr>
              <a:t>Pottery</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A large quantity of pottery excavated from the sites, enable us to understand the gradual evolution of various design motifs as employed in different shapes, and styles.</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Indus valley pottery were fine, wheel-made wares and some of them are hand-made.</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Plain pottery is generally of red clay, with or without a fine red or grey slip.</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Polychrome pottery is rare and mainly comprises small vases decorated with geometric patterns in red, black, and green, rarely white and yellow.</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Perforated pottery includes a large hole at the bottom and small holes all over the wall, and was probably used for straining beverages.</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 </a:t>
            </a:r>
            <a:endParaRPr b="0" lang="en-IN" sz="2800" spc="-1" strike="noStrike" u="sng">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504000" y="3168000"/>
            <a:ext cx="9070920" cy="1261440"/>
          </a:xfrm>
          <a:prstGeom prst="rect">
            <a:avLst/>
          </a:prstGeom>
          <a:noFill/>
          <a:ln>
            <a:noFill/>
          </a:ln>
        </p:spPr>
        <p:style>
          <a:lnRef idx="0"/>
          <a:fillRef idx="0"/>
          <a:effectRef idx="0"/>
          <a:fontRef idx="minor"/>
        </p:style>
      </p:sp>
      <p:sp>
        <p:nvSpPr>
          <p:cNvPr id="302" name="CustomShape 2"/>
          <p:cNvSpPr/>
          <p:nvPr/>
        </p:nvSpPr>
        <p:spPr>
          <a:xfrm>
            <a:off x="504000" y="1768680"/>
            <a:ext cx="9071640" cy="4383720"/>
          </a:xfrm>
          <a:prstGeom prst="rect">
            <a:avLst/>
          </a:prstGeom>
          <a:noFill/>
          <a:ln>
            <a:noFill/>
          </a:ln>
        </p:spPr>
        <p:style>
          <a:lnRef idx="0"/>
          <a:fillRef idx="0"/>
          <a:effectRef idx="0"/>
          <a:fontRef idx="minor"/>
        </p:style>
      </p:sp>
      <p:sp>
        <p:nvSpPr>
          <p:cNvPr id="303" name="TextShape 3"/>
          <p:cNvSpPr txBox="1"/>
          <p:nvPr/>
        </p:nvSpPr>
        <p:spPr>
          <a:xfrm>
            <a:off x="360000" y="368280"/>
            <a:ext cx="9071640" cy="6615720"/>
          </a:xfrm>
          <a:prstGeom prst="rect">
            <a:avLst/>
          </a:prstGeom>
          <a:noFill/>
          <a:ln>
            <a:noFill/>
          </a:ln>
        </p:spPr>
        <p:txBody>
          <a:bodyPr lIns="0" rIns="0" tIns="0" bIns="0" anchor="ctr">
            <a:noAutofit/>
          </a:bodyPr>
          <a:p>
            <a:pPr marL="216000" indent="-216000">
              <a:buClr>
                <a:srgbClr val="000000"/>
              </a:buClr>
              <a:buSzPct val="45000"/>
              <a:buFont typeface="Wingdings" charset="2"/>
              <a:buChar char=""/>
            </a:pPr>
            <a:r>
              <a:rPr b="0" lang="en-IN" sz="2200" spc="-1" strike="noStrike" u="sng">
                <a:uFillTx/>
                <a:latin typeface="Arial"/>
              </a:rPr>
              <a:t>Beads &amp; Ornaments</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variety of ornaments produced from precious metals and gemstones to bone and baked clay.</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Hoards of jewellery found at Mohenjodaro and Lothal include:</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necklaces of gold and semi-precious stones</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Copper bracelets and beads</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 </a:t>
            </a:r>
            <a:r>
              <a:rPr b="0" lang="en-IN" sz="2200" spc="-1" strike="noStrike">
                <a:latin typeface="Arial"/>
              </a:rPr>
              <a:t>gold earrings and head ornaments</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faience pendants and buttons, </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beads of steatite and gemstones</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a cemetery has been found at Farmana in Haryana where dead bodies were buried with ornaments.</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Bead industry as evident from the factories discovered at </a:t>
            </a:r>
            <a:r>
              <a:rPr b="0" lang="en-IN" sz="2200" spc="-1" strike="noStrike" u="sng">
                <a:uFillTx/>
                <a:latin typeface="Arial"/>
              </a:rPr>
              <a:t>Chahundaro and Lothal</a:t>
            </a:r>
            <a:r>
              <a:rPr b="0" lang="en-IN" sz="2200" spc="-1" strike="noStrike">
                <a:latin typeface="Arial"/>
              </a:rPr>
              <a:t>.</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Beads were made of carnelian, amethyst, jasper, crystal, quartz, steatite, turquoise, lapis lazuli, etc. </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Metals like copper, bronze and gold, and shell, faience and terracotta or burnt clay were also used for manufacturing</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beads are in varying shapes—disc-shaped, cylindrical, spherical, barrel-shaped, and segmented.</a:t>
            </a:r>
            <a:endParaRPr b="0" lang="en-IN" sz="2200" spc="-1" strike="noStrike" u="sng">
              <a:uFillTx/>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TextShape 1"/>
          <p:cNvSpPr txBox="1"/>
          <p:nvPr/>
        </p:nvSpPr>
        <p:spPr>
          <a:xfrm>
            <a:off x="504000" y="216000"/>
            <a:ext cx="9071640" cy="6984000"/>
          </a:xfrm>
          <a:prstGeom prst="rect">
            <a:avLst/>
          </a:prstGeom>
          <a:noFill/>
          <a:ln>
            <a:noFill/>
          </a:ln>
        </p:spPr>
        <p:txBody>
          <a:bodyPr lIns="0" rIns="0" tIns="0" bIns="0">
            <a:normAutofit fontScale="84000"/>
          </a:bodyPr>
          <a:p>
            <a:pPr marL="432000" indent="-324000">
              <a:spcBef>
                <a:spcPts val="1417"/>
              </a:spcBef>
              <a:buClr>
                <a:srgbClr val="000000"/>
              </a:buClr>
              <a:buSzPct val="45000"/>
              <a:buFont typeface="Wingdings" charset="2"/>
              <a:buChar char=""/>
            </a:pPr>
            <a:r>
              <a:rPr b="0" lang="en-IN" sz="3200" spc="-1" strike="noStrike">
                <a:latin typeface="Arial"/>
              </a:rPr>
              <a:t>From archaeological finds it appears that the people of the Indus Valley were conscious of fashion. Different hairstyles were in vogue and wearing of a beard was popular among all.</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a:latin typeface="Arial"/>
              </a:rPr>
              <a:t>Cinnabar was used as a cosmetic and face- paint, lipstick and collyrium (eyeliner) were also known to them.</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a:latin typeface="Arial"/>
              </a:rPr>
              <a:t> </a:t>
            </a:r>
            <a:r>
              <a:rPr b="0" lang="en-IN" sz="3200" spc="-1" strike="noStrike">
                <a:latin typeface="Arial"/>
              </a:rPr>
              <a:t>Many stone structural remains are also found at Dholavira which show how the Indus Valley people used stone in construction.</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a:latin typeface="Arial"/>
              </a:rPr>
              <a:t>The artists and craftsmen of the Indus Valley were extremely skilled in a variety of crafts—metal casting, stone carving, making and painting pottery and making terracotta images using simplified motifs of animals, plants and birds.</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a:latin typeface="Arial"/>
              </a:rPr>
              <a:t> </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504000" y="2232000"/>
            <a:ext cx="9215280" cy="5147280"/>
          </a:xfrm>
          <a:prstGeom prst="rect">
            <a:avLst/>
          </a:prstGeom>
          <a:noFill/>
          <a:ln>
            <a:noFill/>
          </a:ln>
        </p:spPr>
        <p:style>
          <a:lnRef idx="0"/>
          <a:fillRef idx="0"/>
          <a:effectRef idx="0"/>
          <a:fontRef idx="minor"/>
        </p:style>
        <p:txBody>
          <a:bodyPr lIns="0" rIns="0" tIns="0" bIns="0">
            <a:normAutofit fontScale="61000"/>
          </a:bodyPr>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Pre-history or Pre-historic Times : the time when there is no language or no paper or no written books or written document available to understant the past. But it can be deduced from the objects and drawing which were found at the pre-historic sites such as caves, dugged burials etc.</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Pre-historic period is also called </a:t>
            </a:r>
            <a:r>
              <a:rPr b="0" lang="en-IN" sz="2400" spc="-1" strike="noStrike" u="sng">
                <a:solidFill>
                  <a:srgbClr val="000000"/>
                </a:solidFill>
                <a:uFillTx/>
                <a:latin typeface="Times New Roman"/>
                <a:ea typeface="DejaVu Sans"/>
              </a:rPr>
              <a:t>Old Stone Age</a:t>
            </a:r>
            <a:r>
              <a:rPr b="0" lang="en-IN" sz="2400" spc="-1" strike="noStrike">
                <a:solidFill>
                  <a:srgbClr val="000000"/>
                </a:solidFill>
                <a:latin typeface="Times New Roman"/>
                <a:ea typeface="DejaVu Sans"/>
              </a:rPr>
              <a:t> or </a:t>
            </a:r>
            <a:r>
              <a:rPr b="0" lang="en-IN" sz="2400" spc="-1" strike="noStrike" u="sng">
                <a:solidFill>
                  <a:srgbClr val="000000"/>
                </a:solidFill>
                <a:uFillTx/>
                <a:latin typeface="Times New Roman"/>
                <a:ea typeface="DejaVu Sans"/>
              </a:rPr>
              <a:t>Palaeolithic Age.</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Painting and drawing were the oldest art forms practised by human beings to express themselves, using the cave walls as their canvas.</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The subjects of their drawings were human figures, human activities, geometric designs and animal symbols. </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In India the earliest paintings have been reported from the </a:t>
            </a:r>
            <a:r>
              <a:rPr b="0" lang="en-IN" sz="2400" spc="-1" strike="noStrike" u="sng">
                <a:solidFill>
                  <a:srgbClr val="000000"/>
                </a:solidFill>
                <a:uFillTx/>
                <a:latin typeface="Times New Roman"/>
                <a:ea typeface="DejaVu Sans"/>
              </a:rPr>
              <a:t>Upper Palaeolithic times.</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 </a:t>
            </a:r>
            <a:r>
              <a:rPr b="0" lang="en-IN" sz="2400" spc="-1" strike="noStrike">
                <a:solidFill>
                  <a:srgbClr val="000000"/>
                </a:solidFill>
                <a:latin typeface="Times New Roman"/>
                <a:ea typeface="DejaVu Sans"/>
              </a:rPr>
              <a:t>the </a:t>
            </a:r>
            <a:r>
              <a:rPr b="0" lang="en-IN" sz="2400" spc="-1" strike="noStrike" u="sng">
                <a:solidFill>
                  <a:srgbClr val="000000"/>
                </a:solidFill>
                <a:uFillTx/>
                <a:latin typeface="Times New Roman"/>
                <a:ea typeface="DejaVu Sans"/>
              </a:rPr>
              <a:t>first discovery of rock paintings</a:t>
            </a:r>
            <a:r>
              <a:rPr b="0" lang="en-IN" sz="2400" spc="-1" strike="noStrike">
                <a:solidFill>
                  <a:srgbClr val="000000"/>
                </a:solidFill>
                <a:latin typeface="Times New Roman"/>
                <a:ea typeface="DejaVu Sans"/>
              </a:rPr>
              <a:t> was made </a:t>
            </a:r>
            <a:r>
              <a:rPr b="0" lang="en-IN" sz="2400" spc="-1" strike="noStrike" u="sng">
                <a:solidFill>
                  <a:srgbClr val="000000"/>
                </a:solidFill>
                <a:uFillTx/>
                <a:latin typeface="Times New Roman"/>
                <a:ea typeface="DejaVu Sans"/>
              </a:rPr>
              <a:t>in India</a:t>
            </a:r>
            <a:r>
              <a:rPr b="0" lang="en-IN" sz="2400" spc="-1" strike="noStrike">
                <a:solidFill>
                  <a:srgbClr val="000000"/>
                </a:solidFill>
                <a:latin typeface="Times New Roman"/>
                <a:ea typeface="DejaVu Sans"/>
              </a:rPr>
              <a:t> in </a:t>
            </a:r>
            <a:r>
              <a:rPr b="0" lang="en-IN" sz="2400" spc="-1" strike="noStrike" u="sng">
                <a:solidFill>
                  <a:srgbClr val="000000"/>
                </a:solidFill>
                <a:uFillTx/>
                <a:latin typeface="Times New Roman"/>
                <a:ea typeface="DejaVu Sans"/>
              </a:rPr>
              <a:t>1867–68</a:t>
            </a:r>
            <a:r>
              <a:rPr b="0" lang="en-IN" sz="2400" spc="-1" strike="noStrike">
                <a:solidFill>
                  <a:srgbClr val="000000"/>
                </a:solidFill>
                <a:latin typeface="Times New Roman"/>
                <a:ea typeface="DejaVu Sans"/>
              </a:rPr>
              <a:t> by an archaeologist, </a:t>
            </a:r>
            <a:r>
              <a:rPr b="0" i="1" lang="en-IN" sz="2400" spc="-1" strike="noStrike" u="sng">
                <a:solidFill>
                  <a:srgbClr val="000000"/>
                </a:solidFill>
                <a:uFillTx/>
                <a:latin typeface="Times New Roman"/>
                <a:ea typeface="DejaVu Sans"/>
              </a:rPr>
              <a:t>Archibold Carlleyle</a:t>
            </a:r>
            <a:r>
              <a:rPr b="0" lang="en-IN" sz="2400" spc="-1" strike="noStrike">
                <a:solidFill>
                  <a:srgbClr val="000000"/>
                </a:solidFill>
                <a:latin typeface="Times New Roman"/>
                <a:ea typeface="DejaVu Sans"/>
              </a:rPr>
              <a:t>, twelve years before the discovery of Altamira in Spain.</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 </a:t>
            </a:r>
            <a:r>
              <a:rPr b="0" lang="en-IN" sz="2400" spc="-1" strike="noStrike">
                <a:solidFill>
                  <a:srgbClr val="000000"/>
                </a:solidFill>
                <a:latin typeface="Times New Roman"/>
                <a:ea typeface="DejaVu Sans"/>
              </a:rPr>
              <a:t>Cockburn, Anderson, Mitra and Ghosh were the early archaeologists who discovered a large number of sites in the Indian sub-continent.</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3200" spc="-1" strike="noStrike">
                <a:solidFill>
                  <a:srgbClr val="000000"/>
                </a:solidFill>
                <a:latin typeface="Times New Roman"/>
                <a:ea typeface="DejaVu Sans"/>
              </a:rPr>
              <a:t> </a:t>
            </a:r>
            <a:endParaRPr b="0" lang="en-IN" sz="3200" spc="-1" strike="noStrike">
              <a:latin typeface="Arial"/>
            </a:endParaRPr>
          </a:p>
        </p:txBody>
      </p:sp>
      <p:sp>
        <p:nvSpPr>
          <p:cNvPr id="276" name="CustomShape 2"/>
          <p:cNvSpPr/>
          <p:nvPr/>
        </p:nvSpPr>
        <p:spPr>
          <a:xfrm>
            <a:off x="288720" y="250200"/>
            <a:ext cx="9070920" cy="1261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4400" spc="-1" strike="noStrike">
                <a:latin typeface="Arial"/>
              </a:rPr>
              <a:t>Prehistoric Rock Paintings</a:t>
            </a:r>
            <a:endParaRPr b="0" lang="en-IN" sz="44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a:off x="504000" y="180000"/>
            <a:ext cx="9395280" cy="7019280"/>
          </a:xfrm>
          <a:prstGeom prst="rect">
            <a:avLst/>
          </a:prstGeom>
          <a:noFill/>
          <a:ln>
            <a:noFill/>
          </a:ln>
        </p:spPr>
        <p:style>
          <a:lnRef idx="0"/>
          <a:fillRef idx="0"/>
          <a:effectRef idx="0"/>
          <a:fontRef idx="minor"/>
        </p:style>
        <p:txBody>
          <a:bodyPr lIns="0" rIns="0" tIns="0" bIns="0">
            <a:normAutofit fontScale="88000"/>
          </a:bodyPr>
          <a:p>
            <a:pPr marL="432000" indent="-323280">
              <a:lnSpc>
                <a:spcPct val="100000"/>
              </a:lnSpc>
              <a:spcAft>
                <a:spcPts val="1417"/>
              </a:spcAft>
              <a:buClr>
                <a:srgbClr val="000000"/>
              </a:buClr>
              <a:buSzPct val="45000"/>
              <a:buFont typeface="Wingdings" charset="2"/>
              <a:buChar char=""/>
            </a:pPr>
            <a:r>
              <a:rPr b="0" lang="en-IN" sz="3200" spc="-1" strike="noStrike">
                <a:solidFill>
                  <a:srgbClr val="000000"/>
                </a:solidFill>
                <a:latin typeface="Times New Roman"/>
                <a:ea typeface="DejaVu Sans"/>
              </a:rPr>
              <a:t>Remnants of wall paintings have been found on the walls of the caves situated in :</a:t>
            </a:r>
            <a:endParaRPr b="0" lang="en-IN" sz="32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Madhya Pradesh</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Uttar Pradesh </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Andhra Pradesh</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Bihar</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Karnataka</a:t>
            </a:r>
            <a:endParaRPr b="0" lang="en-IN" sz="28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3200" spc="-1" strike="noStrike">
                <a:solidFill>
                  <a:srgbClr val="000000"/>
                </a:solidFill>
                <a:latin typeface="Times New Roman"/>
                <a:ea typeface="DejaVu Sans"/>
              </a:rPr>
              <a:t>Rock-shelters on the banks of River Suyal at Lakhudiyar(Uttarakhand) bear the prehistoric paintings.</a:t>
            </a:r>
            <a:endParaRPr b="0" lang="en-IN" sz="32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3200" spc="-1" strike="noStrike">
                <a:solidFill>
                  <a:srgbClr val="000000"/>
                </a:solidFill>
                <a:latin typeface="Times New Roman"/>
                <a:ea typeface="DejaVu Sans"/>
              </a:rPr>
              <a:t>Here Paintings are divided into 3 categories:</a:t>
            </a:r>
            <a:endParaRPr b="0" lang="en-IN" sz="32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Man</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Animal</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Geometric painting of while, black and red ochre</a:t>
            </a:r>
            <a:endParaRPr b="0" lang="en-IN" sz="2800" spc="-1" strike="noStrike">
              <a:latin typeface="Arial"/>
            </a:endParaRPr>
          </a:p>
          <a:p>
            <a:pPr>
              <a:lnSpc>
                <a:spcPct val="100000"/>
              </a:lnSpc>
              <a:spcAft>
                <a:spcPts val="1134"/>
              </a:spcAft>
            </a:pPr>
            <a:endParaRPr b="0" lang="en-IN" sz="2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504000" y="360000"/>
            <a:ext cx="9395280" cy="6839280"/>
          </a:xfrm>
          <a:prstGeom prst="rect">
            <a:avLst/>
          </a:prstGeom>
          <a:noFill/>
          <a:ln>
            <a:noFill/>
          </a:ln>
        </p:spPr>
        <p:style>
          <a:lnRef idx="0"/>
          <a:fillRef idx="0"/>
          <a:effectRef idx="0"/>
          <a:fontRef idx="minor"/>
        </p:style>
        <p:txBody>
          <a:bodyPr lIns="0" rIns="0" tIns="0" bIns="0">
            <a:normAutofit/>
          </a:bodyPr>
          <a:p>
            <a:pPr marL="432000" indent="-323280">
              <a:lnSpc>
                <a:spcPct val="100000"/>
              </a:lnSpc>
              <a:spcAft>
                <a:spcPts val="1417"/>
              </a:spcAft>
              <a:buClr>
                <a:srgbClr val="000000"/>
              </a:buClr>
              <a:buSzPct val="45000"/>
              <a:buFont typeface="Wingdings" charset="2"/>
              <a:buChar char=""/>
            </a:pPr>
            <a:r>
              <a:rPr b="0" lang="en-IN" sz="3200" spc="-1" strike="noStrike">
                <a:solidFill>
                  <a:srgbClr val="000000"/>
                </a:solidFill>
                <a:latin typeface="Times New Roman"/>
                <a:ea typeface="DejaVu Sans"/>
              </a:rPr>
              <a:t>Humans are depicted in stick-like forms.</a:t>
            </a:r>
            <a:endParaRPr b="0" lang="en-IN" sz="32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Animal motifs of fox, multiple-legged lizard etc shown in the paintings.</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Interesting depiction of </a:t>
            </a:r>
            <a:r>
              <a:rPr b="0" i="1" lang="en-IN" sz="1600" spc="-1" strike="noStrike" u="sng">
                <a:solidFill>
                  <a:srgbClr val="000000"/>
                </a:solidFill>
                <a:uFillTx/>
                <a:latin typeface="Times New Roman"/>
                <a:ea typeface="DejaVu Sans"/>
              </a:rPr>
              <a:t>hand-linked dancing human figures</a:t>
            </a:r>
            <a:r>
              <a:rPr b="0" lang="en-IN" sz="1600" spc="-1" strike="noStrike">
                <a:solidFill>
                  <a:srgbClr val="000000"/>
                </a:solidFill>
                <a:latin typeface="Times New Roman"/>
                <a:ea typeface="DejaVu Sans"/>
              </a:rPr>
              <a:t> were found in the some caves.</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 </a:t>
            </a:r>
            <a:r>
              <a:rPr b="0" lang="en-IN" sz="1600" spc="-1" strike="noStrike">
                <a:solidFill>
                  <a:srgbClr val="000000"/>
                </a:solidFill>
                <a:latin typeface="Times New Roman"/>
                <a:ea typeface="DejaVu Sans"/>
              </a:rPr>
              <a:t>Superimposition of painting are also found; 1</a:t>
            </a:r>
            <a:r>
              <a:rPr b="0" lang="en-IN" sz="1600" spc="-1" strike="noStrike" baseline="14000000">
                <a:solidFill>
                  <a:srgbClr val="000000"/>
                </a:solidFill>
                <a:latin typeface="Times New Roman"/>
                <a:ea typeface="DejaVu Sans"/>
              </a:rPr>
              <a:t>st</a:t>
            </a:r>
            <a:r>
              <a:rPr b="0" lang="en-IN" sz="1600" spc="-1" strike="noStrike">
                <a:solidFill>
                  <a:srgbClr val="000000"/>
                </a:solidFill>
                <a:latin typeface="Times New Roman"/>
                <a:ea typeface="DejaVu Sans"/>
              </a:rPr>
              <a:t> layer of black, 2</a:t>
            </a:r>
            <a:r>
              <a:rPr b="0" lang="en-IN" sz="1600" spc="-1" strike="noStrike" baseline="14000000">
                <a:solidFill>
                  <a:srgbClr val="000000"/>
                </a:solidFill>
                <a:latin typeface="Times New Roman"/>
                <a:ea typeface="DejaVu Sans"/>
              </a:rPr>
              <a:t>nd</a:t>
            </a:r>
            <a:r>
              <a:rPr b="0" lang="en-IN" sz="1600" spc="-1" strike="noStrike">
                <a:solidFill>
                  <a:srgbClr val="000000"/>
                </a:solidFill>
                <a:latin typeface="Times New Roman"/>
                <a:ea typeface="DejaVu Sans"/>
              </a:rPr>
              <a:t> layer red ochre and 3</a:t>
            </a:r>
            <a:r>
              <a:rPr b="0" lang="en-IN" sz="1600" spc="-1" strike="noStrike" baseline="14000000">
                <a:solidFill>
                  <a:srgbClr val="000000"/>
                </a:solidFill>
                <a:latin typeface="Times New Roman"/>
                <a:ea typeface="DejaVu Sans"/>
              </a:rPr>
              <a:t>rd</a:t>
            </a:r>
            <a:r>
              <a:rPr b="0" lang="en-IN" sz="1600" spc="-1" strike="noStrike">
                <a:solidFill>
                  <a:srgbClr val="000000"/>
                </a:solidFill>
                <a:latin typeface="Times New Roman"/>
                <a:ea typeface="DejaVu Sans"/>
              </a:rPr>
              <a:t> layer white.</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2 slabs with engraving were reported from Kashmir.</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Granite rocks from Karnataka &amp; Andhra Pradesh provided canvases to the Neolithich man of his paintings.</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Several famous sites from where such painting were found at: </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Kupgallu</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Piklihal</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Tekkalkota</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3 types of painting were found from above sites:</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Painting in white</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Painting in red ochre</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Painting in red ochre over white background</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Richest painting were reported from the Vidhya ranges from Madhya Pradesh and its eastern most extension called Kaimur range in Uttar Pradesh.</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504000" y="301320"/>
            <a:ext cx="7703280" cy="1137960"/>
          </a:xfrm>
          <a:prstGeom prst="rect">
            <a:avLst/>
          </a:prstGeom>
          <a:noFill/>
          <a:ln>
            <a:noFill/>
          </a:ln>
        </p:spPr>
        <p:style>
          <a:lnRef idx="0"/>
          <a:fillRef idx="0"/>
          <a:effectRef idx="0"/>
          <a:fontRef idx="minor"/>
        </p:style>
      </p:sp>
      <p:sp>
        <p:nvSpPr>
          <p:cNvPr id="280" name="CustomShape 2"/>
          <p:cNvSpPr/>
          <p:nvPr/>
        </p:nvSpPr>
        <p:spPr>
          <a:xfrm>
            <a:off x="504000" y="1769040"/>
            <a:ext cx="4327560" cy="4383720"/>
          </a:xfrm>
          <a:prstGeom prst="rect">
            <a:avLst/>
          </a:prstGeom>
          <a:noFill/>
          <a:ln>
            <a:noFill/>
          </a:ln>
        </p:spPr>
        <p:style>
          <a:lnRef idx="0"/>
          <a:fillRef idx="0"/>
          <a:effectRef idx="0"/>
          <a:fontRef idx="minor"/>
        </p:style>
      </p:sp>
      <p:sp>
        <p:nvSpPr>
          <p:cNvPr id="281" name="CustomShape 3"/>
          <p:cNvSpPr/>
          <p:nvPr/>
        </p:nvSpPr>
        <p:spPr>
          <a:xfrm>
            <a:off x="5049000" y="1769040"/>
            <a:ext cx="4327560" cy="4383720"/>
          </a:xfrm>
          <a:prstGeom prst="rect">
            <a:avLst/>
          </a:prstGeom>
          <a:noFill/>
          <a:ln>
            <a:noFill/>
          </a:ln>
        </p:spPr>
        <p:style>
          <a:lnRef idx="0"/>
          <a:fillRef idx="0"/>
          <a:effectRef idx="0"/>
          <a:fontRef idx="minor"/>
        </p:style>
      </p:sp>
      <p:sp>
        <p:nvSpPr>
          <p:cNvPr id="282" name="CustomShape 4"/>
          <p:cNvSpPr/>
          <p:nvPr/>
        </p:nvSpPr>
        <p:spPr>
          <a:xfrm>
            <a:off x="288720" y="250200"/>
            <a:ext cx="9070920" cy="1261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4400" spc="-1" strike="noStrike">
                <a:latin typeface="Arial"/>
              </a:rPr>
              <a:t>Bhimbetka caves</a:t>
            </a:r>
            <a:endParaRPr b="0" lang="en-IN" sz="4400" spc="-1" strike="noStrike">
              <a:latin typeface="Arial"/>
            </a:endParaRPr>
          </a:p>
        </p:txBody>
      </p:sp>
      <p:sp>
        <p:nvSpPr>
          <p:cNvPr id="283" name="CustomShape 5"/>
          <p:cNvSpPr/>
          <p:nvPr/>
        </p:nvSpPr>
        <p:spPr>
          <a:xfrm>
            <a:off x="288000" y="1584360"/>
            <a:ext cx="9575640" cy="5759280"/>
          </a:xfrm>
          <a:prstGeom prst="rect">
            <a:avLst/>
          </a:prstGeom>
          <a:noFill/>
          <a:ln>
            <a:noFill/>
          </a:ln>
        </p:spPr>
        <p:style>
          <a:lnRef idx="0"/>
          <a:fillRef idx="0"/>
          <a:effectRef idx="0"/>
          <a:fontRef idx="minor"/>
        </p:style>
        <p:txBody>
          <a:bodyPr lIns="0" rIns="0" tIns="0" bIns="0" anchor="ctr">
            <a:noAutofit/>
          </a:bodyPr>
          <a:p>
            <a:pPr marL="216000" indent="-215640">
              <a:lnSpc>
                <a:spcPct val="100000"/>
              </a:lnSpc>
              <a:buClr>
                <a:srgbClr val="000000"/>
              </a:buClr>
              <a:buSzPct val="45000"/>
              <a:buFont typeface="Wingdings" charset="2"/>
              <a:buChar char=""/>
            </a:pPr>
            <a:r>
              <a:rPr b="0" lang="en-IN" sz="2600" spc="-1" strike="noStrike">
                <a:latin typeface="Arial"/>
              </a:rPr>
              <a:t>Largest and spectacular rock-shelter located in Vidhya hills in Madhya Pradesh.</a:t>
            </a:r>
            <a:endParaRPr b="0" lang="en-IN" sz="2600" spc="-1" strike="noStrike">
              <a:latin typeface="Arial"/>
            </a:endParaRPr>
          </a:p>
          <a:p>
            <a:pPr marL="216000" indent="-215640">
              <a:lnSpc>
                <a:spcPct val="100000"/>
              </a:lnSpc>
              <a:buClr>
                <a:srgbClr val="000000"/>
              </a:buClr>
              <a:buSzPct val="45000"/>
              <a:buFont typeface="Wingdings" charset="2"/>
              <a:buChar char=""/>
            </a:pPr>
            <a:r>
              <a:rPr b="0" lang="en-IN" sz="2600" spc="-1" strike="noStrike">
                <a:latin typeface="Arial"/>
              </a:rPr>
              <a:t>Located 45 km south of Bhopal in an area of 10 sq. km. </a:t>
            </a:r>
            <a:endParaRPr b="0" lang="en-IN" sz="2600" spc="-1" strike="noStrike">
              <a:latin typeface="Arial"/>
            </a:endParaRPr>
          </a:p>
          <a:p>
            <a:pPr marL="216000" indent="-215640">
              <a:lnSpc>
                <a:spcPct val="100000"/>
              </a:lnSpc>
              <a:buClr>
                <a:srgbClr val="000000"/>
              </a:buClr>
              <a:buSzPct val="45000"/>
              <a:buFont typeface="Wingdings" charset="2"/>
              <a:buChar char=""/>
            </a:pPr>
            <a:r>
              <a:rPr b="0" lang="en-IN" sz="2600" spc="-1" strike="noStrike">
                <a:latin typeface="Arial"/>
              </a:rPr>
              <a:t>It has around 800 rock shelter from which 500 bear paintings.</a:t>
            </a:r>
            <a:endParaRPr b="0" lang="en-IN" sz="2600" spc="-1" strike="noStrike">
              <a:latin typeface="Arial"/>
            </a:endParaRPr>
          </a:p>
          <a:p>
            <a:pPr marL="216000" indent="-215640">
              <a:lnSpc>
                <a:spcPct val="100000"/>
              </a:lnSpc>
              <a:buClr>
                <a:srgbClr val="000000"/>
              </a:buClr>
              <a:buSzPct val="45000"/>
              <a:buFont typeface="Wingdings" charset="2"/>
              <a:buChar char=""/>
            </a:pPr>
            <a:r>
              <a:rPr b="0" lang="en-IN" sz="2600" spc="-1" strike="noStrike">
                <a:latin typeface="Arial"/>
              </a:rPr>
              <a:t>caves of Bhimbetka were discovered in 1957–58 by eminent archaeologist V.S. Wakankar.</a:t>
            </a:r>
            <a:endParaRPr b="0" lang="en-IN" sz="2600" spc="-1" strike="noStrike">
              <a:latin typeface="Arial"/>
            </a:endParaRPr>
          </a:p>
          <a:p>
            <a:pPr marL="216000" indent="-215640">
              <a:lnSpc>
                <a:spcPct val="100000"/>
              </a:lnSpc>
              <a:buClr>
                <a:srgbClr val="000000"/>
              </a:buClr>
              <a:buSzPct val="45000"/>
              <a:buFont typeface="Wingdings" charset="2"/>
              <a:buChar char=""/>
            </a:pPr>
            <a:r>
              <a:rPr b="0" lang="en-IN" sz="2600" spc="-1" strike="noStrike">
                <a:latin typeface="Arial"/>
              </a:rPr>
              <a:t>Themes of these paintings:</a:t>
            </a:r>
            <a:endParaRPr b="0" lang="en-IN" sz="2600" spc="-1" strike="noStrike">
              <a:latin typeface="Arial"/>
            </a:endParaRPr>
          </a:p>
          <a:p>
            <a:pPr lvl="1" marL="432000" indent="-215640">
              <a:lnSpc>
                <a:spcPct val="100000"/>
              </a:lnSpc>
              <a:buClr>
                <a:srgbClr val="000000"/>
              </a:buClr>
              <a:buSzPct val="45000"/>
              <a:buFont typeface="Wingdings" charset="2"/>
              <a:buChar char=""/>
            </a:pPr>
            <a:r>
              <a:rPr b="0" lang="en-IN" sz="2600" spc="-1" strike="noStrike">
                <a:latin typeface="Arial"/>
              </a:rPr>
              <a:t>Mundane events of daily life</a:t>
            </a:r>
            <a:endParaRPr b="0" lang="en-IN" sz="2600" spc="-1" strike="noStrike">
              <a:latin typeface="Arial"/>
            </a:endParaRPr>
          </a:p>
          <a:p>
            <a:pPr lvl="1" marL="432000" indent="-215640">
              <a:lnSpc>
                <a:spcPct val="100000"/>
              </a:lnSpc>
              <a:buClr>
                <a:srgbClr val="000000"/>
              </a:buClr>
              <a:buSzPct val="45000"/>
              <a:buFont typeface="Wingdings" charset="2"/>
              <a:buChar char=""/>
            </a:pPr>
            <a:r>
              <a:rPr b="0" lang="en-IN" sz="2600" spc="-1" strike="noStrike">
                <a:latin typeface="Arial"/>
              </a:rPr>
              <a:t>Sacred and royal images of those times</a:t>
            </a:r>
            <a:endParaRPr b="0" lang="en-IN" sz="2600" spc="-1" strike="noStrike">
              <a:latin typeface="Arial"/>
            </a:endParaRPr>
          </a:p>
          <a:p>
            <a:pPr lvl="1" marL="432000" indent="-215640">
              <a:lnSpc>
                <a:spcPct val="100000"/>
              </a:lnSpc>
              <a:buClr>
                <a:srgbClr val="000000"/>
              </a:buClr>
              <a:buSzPct val="45000"/>
              <a:buFont typeface="Wingdings" charset="2"/>
              <a:buChar char=""/>
            </a:pPr>
            <a:r>
              <a:rPr b="0" lang="en-IN" sz="2600" spc="-1" strike="noStrike">
                <a:latin typeface="Arial"/>
              </a:rPr>
              <a:t>Hunting, dancing, horse and elephant riders</a:t>
            </a:r>
            <a:endParaRPr b="0" lang="en-IN" sz="2600" spc="-1" strike="noStrike">
              <a:latin typeface="Arial"/>
            </a:endParaRPr>
          </a:p>
          <a:p>
            <a:pPr lvl="1" marL="432000" indent="-215640">
              <a:lnSpc>
                <a:spcPct val="100000"/>
              </a:lnSpc>
              <a:buClr>
                <a:srgbClr val="000000"/>
              </a:buClr>
              <a:buSzPct val="45000"/>
              <a:buFont typeface="Wingdings" charset="2"/>
              <a:buChar char=""/>
            </a:pPr>
            <a:r>
              <a:rPr b="0" lang="en-IN" sz="2600" spc="-1" strike="noStrike">
                <a:latin typeface="Arial"/>
              </a:rPr>
              <a:t>Animal fightings, honey collection, body decorations and other household scenes</a:t>
            </a:r>
            <a:r>
              <a:rPr b="0" lang="en-IN" sz="1600" spc="-1" strike="noStrike">
                <a:latin typeface="Arial"/>
              </a:rPr>
              <a:t>.</a:t>
            </a:r>
            <a:endParaRPr b="0" lang="en-IN" sz="1600" spc="-1" strike="noStrike">
              <a:latin typeface="Arial"/>
            </a:endParaRPr>
          </a:p>
          <a:p>
            <a:pPr>
              <a:lnSpc>
                <a:spcPct val="100000"/>
              </a:lnSpc>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CustomShape 1"/>
          <p:cNvSpPr/>
          <p:nvPr/>
        </p:nvSpPr>
        <p:spPr>
          <a:xfrm>
            <a:off x="504000" y="216000"/>
            <a:ext cx="9070920" cy="1261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4400" spc="-1" strike="noStrike">
                <a:latin typeface="Arial"/>
              </a:rPr>
              <a:t>Upper Palaeolithic Period</a:t>
            </a:r>
            <a:br/>
            <a:endParaRPr b="0" lang="en-IN" sz="4400" spc="-1" strike="noStrike">
              <a:latin typeface="Arial"/>
            </a:endParaRPr>
          </a:p>
        </p:txBody>
      </p:sp>
      <p:sp>
        <p:nvSpPr>
          <p:cNvPr id="285" name="CustomShape 2"/>
          <p:cNvSpPr/>
          <p:nvPr/>
        </p:nvSpPr>
        <p:spPr>
          <a:xfrm>
            <a:off x="432000" y="1153080"/>
            <a:ext cx="9143640" cy="6190560"/>
          </a:xfrm>
          <a:prstGeom prst="rect">
            <a:avLst/>
          </a:prstGeom>
          <a:noFill/>
          <a:ln>
            <a:noFill/>
          </a:ln>
        </p:spPr>
        <p:style>
          <a:lnRef idx="0"/>
          <a:fillRef idx="0"/>
          <a:effectRef idx="0"/>
          <a:fontRef idx="minor"/>
        </p:style>
        <p:txBody>
          <a:bodyPr lIns="0" rIns="0" tIns="0" bIns="0" anchor="ctr">
            <a:noAutofit/>
          </a:bodyPr>
          <a:p>
            <a:pPr marL="216000" indent="-215640">
              <a:lnSpc>
                <a:spcPct val="100000"/>
              </a:lnSpc>
              <a:buClr>
                <a:srgbClr val="000000"/>
              </a:buClr>
              <a:buSzPct val="45000"/>
              <a:buFont typeface="Wingdings" charset="2"/>
              <a:buChar char=""/>
            </a:pPr>
            <a:r>
              <a:rPr b="0" lang="en-IN" sz="3200" spc="-1" strike="noStrike">
                <a:latin typeface="Arial"/>
              </a:rPr>
              <a:t>paintings of the Upper Palaeolithic phase are linear representations, in green and dark red, of huge animal figures, such as bisons, elephants, tigers, rhinos and boars besides stick-like human figures.</a:t>
            </a:r>
            <a:endParaRPr b="0" lang="en-IN" sz="3200" spc="-1" strike="noStrike">
              <a:latin typeface="Arial"/>
            </a:endParaRPr>
          </a:p>
          <a:p>
            <a:pPr marL="216000" indent="-215640">
              <a:lnSpc>
                <a:spcPct val="100000"/>
              </a:lnSpc>
              <a:buClr>
                <a:srgbClr val="000000"/>
              </a:buClr>
              <a:buSzPct val="45000"/>
              <a:buFont typeface="Wingdings" charset="2"/>
              <a:buChar char=""/>
            </a:pPr>
            <a:r>
              <a:rPr b="0" lang="en-IN" sz="3200" spc="-1" strike="noStrike">
                <a:latin typeface="Arial"/>
              </a:rPr>
              <a:t>green paintings are of dancers and the red ones of hunters.</a:t>
            </a:r>
            <a:endParaRPr b="0" lang="en-IN" sz="3200" spc="-1" strike="noStrike">
              <a:latin typeface="Arial"/>
            </a:endParaRPr>
          </a:p>
          <a:p>
            <a:pPr>
              <a:lnSpc>
                <a:spcPct val="100000"/>
              </a:lnSpc>
            </a:pP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60000" y="144000"/>
            <a:ext cx="9070920" cy="7916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2400" spc="-1" strike="noStrike">
                <a:latin typeface="Arial"/>
              </a:rPr>
              <a:t>Mesolithic Period</a:t>
            </a:r>
            <a:endParaRPr b="0" lang="en-IN" sz="2400" spc="-1" strike="noStrike">
              <a:latin typeface="Arial"/>
            </a:endParaRPr>
          </a:p>
        </p:txBody>
      </p:sp>
      <p:sp>
        <p:nvSpPr>
          <p:cNvPr id="287" name="CustomShape 2"/>
          <p:cNvSpPr/>
          <p:nvPr/>
        </p:nvSpPr>
        <p:spPr>
          <a:xfrm>
            <a:off x="216720" y="1224000"/>
            <a:ext cx="9863640" cy="6192000"/>
          </a:xfrm>
          <a:prstGeom prst="rect">
            <a:avLst/>
          </a:prstGeom>
          <a:noFill/>
          <a:ln>
            <a:noFill/>
          </a:ln>
        </p:spPr>
        <p:style>
          <a:lnRef idx="0"/>
          <a:fillRef idx="0"/>
          <a:effectRef idx="0"/>
          <a:fontRef idx="minor"/>
        </p:style>
        <p:txBody>
          <a:bodyPr lIns="0" rIns="0" tIns="0" bIns="0" anchor="ctr">
            <a:noAutofit/>
          </a:bodyPr>
          <a:p>
            <a:pPr marL="216000" indent="-215640">
              <a:lnSpc>
                <a:spcPct val="100000"/>
              </a:lnSpc>
              <a:buClr>
                <a:srgbClr val="000000"/>
              </a:buClr>
              <a:buSzPct val="45000"/>
              <a:buFont typeface="Wingdings" charset="2"/>
              <a:buChar char=""/>
            </a:pPr>
            <a:r>
              <a:rPr b="0" lang="en-IN" sz="2000" spc="-1" strike="noStrike">
                <a:latin typeface="Arial"/>
              </a:rPr>
              <a:t>Largest number of painting belongs to Mesolithic period.</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the paintings are smaller in size.</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Hunting scenes predominate.</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men have been adorned with elaborate head-dresses, and sometimes painted with masks.</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Elephant, bison, tiger, boar, deer, antelope, leopard, panther, rhinoceros, fish, frog, lizard, squirrel and at times birds are also depicted.</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Women are painted both in the nude and clothed.</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 </a:t>
            </a:r>
            <a:r>
              <a:rPr b="0" lang="en-IN" sz="2000" spc="-1" strike="noStrike">
                <a:latin typeface="Arial"/>
              </a:rPr>
              <a:t>Children are painted running, jumping and playing.</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Hand prints, fist prints and dots made by the fingertips were found from  some rock-shelters.</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Colours used by the Bhimbetka artists:</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Red ochre (obtained from haemetite or geru)</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White (limestone)</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Green (obtained from the gree variety of stone called chalcedony)</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Purple</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Yellow</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Orange</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Black </a:t>
            </a:r>
            <a:endParaRPr b="0" lang="en-IN" sz="2000" spc="-1" strike="noStrike">
              <a:latin typeface="Arial"/>
            </a:endParaRPr>
          </a:p>
          <a:p>
            <a:pPr>
              <a:lnSpc>
                <a:spcPct val="100000"/>
              </a:lnSpc>
            </a:pPr>
            <a:endParaRPr b="0" lang="en-IN" sz="20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8" name="CustomShape 1"/>
          <p:cNvSpPr/>
          <p:nvPr/>
        </p:nvSpPr>
        <p:spPr>
          <a:xfrm>
            <a:off x="576000" y="792000"/>
            <a:ext cx="9071640" cy="43837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IN" sz="3200" spc="-1" strike="noStrike">
                <a:latin typeface="Arial"/>
              </a:rPr>
              <a:t>These prehistoric paintings help us to understand about early human beings, their lifestyle, their food habits, their daily activities and, above all, they help us understand their mind—the way they thought.</a:t>
            </a:r>
            <a:endParaRPr b="0" lang="en-IN"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IN" sz="3200" spc="-1" strike="noStrike">
                <a:latin typeface="Arial"/>
              </a:rPr>
              <a:t> </a:t>
            </a:r>
            <a:r>
              <a:rPr b="0" lang="en-IN" sz="3200" spc="-1" strike="noStrike">
                <a:latin typeface="Arial"/>
              </a:rPr>
              <a:t>Prehistoric period remains are a great witness to the evolution of human civilisation, through the numerous rock weapons, tools, ceramics and bones. </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288000" y="250200"/>
            <a:ext cx="9070920" cy="1261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4400" spc="-1" strike="noStrike">
                <a:latin typeface="Arial"/>
              </a:rPr>
              <a:t>Arts of the Indus Valley</a:t>
            </a:r>
            <a:endParaRPr b="0" lang="en-IN" sz="4400" spc="-1" strike="noStrike">
              <a:latin typeface="Arial"/>
            </a:endParaRPr>
          </a:p>
        </p:txBody>
      </p:sp>
      <p:sp>
        <p:nvSpPr>
          <p:cNvPr id="290" name="CustomShape 2"/>
          <p:cNvSpPr/>
          <p:nvPr/>
        </p:nvSpPr>
        <p:spPr>
          <a:xfrm>
            <a:off x="504000" y="1512000"/>
            <a:ext cx="9287640" cy="5903640"/>
          </a:xfrm>
          <a:prstGeom prst="rect">
            <a:avLst/>
          </a:prstGeom>
          <a:noFill/>
          <a:ln>
            <a:noFill/>
          </a:ln>
        </p:spPr>
        <p:style>
          <a:lnRef idx="0"/>
          <a:fillRef idx="0"/>
          <a:effectRef idx="0"/>
          <a:fontRef idx="minor"/>
        </p:style>
      </p:sp>
      <p:sp>
        <p:nvSpPr>
          <p:cNvPr id="291" name="TextShape 3"/>
          <p:cNvSpPr txBox="1"/>
          <p:nvPr/>
        </p:nvSpPr>
        <p:spPr>
          <a:xfrm>
            <a:off x="72000" y="1440000"/>
            <a:ext cx="9864000" cy="5832000"/>
          </a:xfrm>
          <a:prstGeom prst="rect">
            <a:avLst/>
          </a:prstGeom>
          <a:noFill/>
          <a:ln>
            <a:noFill/>
          </a:ln>
        </p:spPr>
        <p:txBody>
          <a:bodyPr lIns="0" rIns="0" tIns="0" bIns="0" anchor="ctr">
            <a:noAutofit/>
          </a:bodyPr>
          <a:p>
            <a:pPr marL="216000" indent="-216000">
              <a:buClr>
                <a:srgbClr val="000000"/>
              </a:buClr>
              <a:buSzPct val="45000"/>
              <a:buFont typeface="Wingdings" charset="2"/>
              <a:buChar char=""/>
            </a:pPr>
            <a:r>
              <a:rPr b="0" lang="en-IN" sz="2200" spc="-1" strike="noStrike">
                <a:latin typeface="Arial"/>
              </a:rPr>
              <a:t>The two major sites of the Indus Valley Civilisation, along the Indus river—the cities of Harappa in the north and Mohenjodaro in the south—showcase one of earliest examples of civic planning.</a:t>
            </a:r>
            <a:endParaRPr b="0" lang="en-IN" sz="2200" spc="-1" strike="noStrike">
              <a:latin typeface="Arial"/>
            </a:endParaRPr>
          </a:p>
          <a:p>
            <a:pPr marL="216000" indent="-216000">
              <a:buClr>
                <a:srgbClr val="000000"/>
              </a:buClr>
              <a:buSzPct val="45000"/>
              <a:buFont typeface="Wingdings" charset="2"/>
              <a:buChar char=""/>
            </a:pPr>
            <a:r>
              <a:rPr b="0" lang="en-IN" sz="2200" spc="-1" strike="noStrike">
                <a:latin typeface="Arial"/>
              </a:rPr>
              <a:t> </a:t>
            </a:r>
            <a:r>
              <a:rPr b="0" lang="en-IN" sz="2200" spc="-1" strike="noStrike">
                <a:latin typeface="Arial"/>
              </a:rPr>
              <a:t>Other markers were houses, markets, storage facilities, offices, public baths, etc., arranged in a grid-like pattern. There was also a highly developed drainage system. </a:t>
            </a:r>
            <a:endParaRPr b="0" lang="en-IN" sz="2200" spc="-1" strike="noStrike">
              <a:latin typeface="Arial"/>
            </a:endParaRPr>
          </a:p>
          <a:p>
            <a:pPr marL="216000" indent="-216000">
              <a:buClr>
                <a:srgbClr val="000000"/>
              </a:buClr>
              <a:buSzPct val="45000"/>
              <a:buFont typeface="Wingdings" charset="2"/>
              <a:buChar char=""/>
            </a:pPr>
            <a:r>
              <a:rPr b="0" lang="en-IN" sz="2200" spc="-1" strike="noStrike">
                <a:latin typeface="Arial"/>
              </a:rPr>
              <a:t>While Harappa and Mohenjodaro are situated in Pakistan, the important sites excavated in India are Lothal and Dholavira in Gujarat, Rakhigarhi in Haryana, Ropar in Punjab, Kalibangan in Rajasthan, etc.</a:t>
            </a:r>
            <a:endParaRPr b="0" lang="en-IN" sz="2200" spc="-1" strike="noStrike">
              <a:latin typeface="Arial"/>
            </a:endParaRPr>
          </a:p>
          <a:p>
            <a:pPr marL="216000" indent="-216000">
              <a:buClr>
                <a:srgbClr val="000000"/>
              </a:buClr>
              <a:buSzPct val="45000"/>
              <a:buFont typeface="Wingdings" charset="2"/>
              <a:buChar char=""/>
            </a:pPr>
            <a:r>
              <a:rPr b="0" lang="en-IN" sz="2200" spc="-1" strike="noStrike">
                <a:latin typeface="Arial"/>
              </a:rPr>
              <a:t> </a:t>
            </a:r>
            <a:endParaRPr b="0" lang="en-IN" sz="22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73</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2021-05-01T14:51:49Z</dcterms:created>
  <dc:creator/>
  <dc:description>Those creative commons textures have been used:
http://www.flickr.com/photos/kellyloveswhales/3505365913/ by 'Kelly Loves Whales'
http://www.flickr.com/photos/digitalyardsale/4806075532/in/photostream/ by Nick Merritt
License: https://creativecommons.org/licenses/by-sa/3.0/</dc:description>
  <dc:language>en-IN</dc:language>
  <cp:lastModifiedBy/>
  <dcterms:modified xsi:type="dcterms:W3CDTF">2021-05-01T21:34:49Z</dcterms:modified>
  <cp:revision>13</cp:revision>
  <dc:subject/>
  <dc:title>Vintage</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ies>
</file>